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463" r:id="rId3"/>
    <p:sldId id="516" r:id="rId4"/>
    <p:sldId id="508" r:id="rId5"/>
    <p:sldId id="509" r:id="rId6"/>
    <p:sldId id="521" r:id="rId7"/>
    <p:sldId id="520" r:id="rId8"/>
    <p:sldId id="510" r:id="rId9"/>
    <p:sldId id="522" r:id="rId10"/>
    <p:sldId id="511" r:id="rId11"/>
    <p:sldId id="512" r:id="rId12"/>
    <p:sldId id="523" r:id="rId13"/>
    <p:sldId id="513" r:id="rId14"/>
    <p:sldId id="514" r:id="rId15"/>
    <p:sldId id="515" r:id="rId16"/>
    <p:sldId id="477" r:id="rId17"/>
    <p:sldId id="399" r:id="rId18"/>
    <p:sldId id="409" r:id="rId19"/>
    <p:sldId id="481" r:id="rId20"/>
    <p:sldId id="482" r:id="rId21"/>
    <p:sldId id="5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8/24/2023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8/24/2023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8/24/2023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8/24/2023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8/24/2023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8/24/2023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8/24/2023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8/24/2023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8/24/2023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8/24/2023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8/24/2023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8/24/2023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8/24/2023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Header%20and%20Footer%20Toolbar/View1.view.xml" TargetMode="External"/><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github.com/soyuztechnologies/UI5_Fresher_60H/blob/master/Day%207/Worklist%20App/View2.view.xml" TargetMode="External"/><Relationship Id="rId4" Type="http://schemas.openxmlformats.org/officeDocument/2006/relationships/hyperlink" Target="https://github.com/soyuztechnologies/UI5_Fresher_60H/blob/master/Day%207/Worklist%20App/View1.controller.j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SplitApp/App.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hyperlink" Target="https://github.com/soyuztechnologies/UI5_Fresher_60H/blob/master/Day%207/SplitApp/View1.controller.js" TargetMode="External"/><Relationship Id="rId4" Type="http://schemas.openxmlformats.org/officeDocument/2006/relationships/hyperlink" Target="https://github.com/soyuztechnologies/UI5_Fresher_60H/blob/master/Day%207/SplitApp/Component.j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Empty%20View%20at%20start/Empty.view.xml" TargetMode="External"/><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7/Empty%20View%20at%20start/View1.controller.js" TargetMode="External"/><Relationship Id="rId5" Type="http://schemas.openxmlformats.org/officeDocument/2006/relationships/hyperlink" Target="https://github.com/soyuztechnologies/UI5_Fresher_60H/blob/master/Day%207/Empty%20View%20at%20start/Component.js" TargetMode="External"/><Relationship Id="rId4" Type="http://schemas.openxmlformats.org/officeDocument/2006/relationships/hyperlink" Target="https://github.com/soyuztechnologies/UI5_Fresher_60H/blob/master/Day%207/Empty%20View%20at%20start/Empty.controller.j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entity/sap.m.Lis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Basics%20List%20Controls/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Model%20in%20Manifest/manifest.json" TargetMode="External"/><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github.com/soyuztechnologies/UI5_Fresher_60H/blob/master/Day%207/Model%20in%20Manifest/View1.view.xml" TargetMode="External"/><Relationship Id="rId4" Type="http://schemas.openxmlformats.org/officeDocument/2006/relationships/hyperlink" Target="https://github.com/soyuztechnologies/UI5_Fresher_60H/blob/master/Day%207/Model%20in%20Manifest/mydata.json"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Search%20Fields/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github.com/soyuztechnologies/UI5_Fresher_60H/blob/master/Day%207/Search%20Fields/View1.controller.j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List%20Modes%20and%20Grouping/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github.com/soyuztechnologies/UI5_Fresher_60H/blob/master/Day%207/List%20Modes%20and%20Grouping/View1.controller.j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Header%20and%20Footer%20Toolbar/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hyperlink" Target="https://github.com/soyuztechnologies/UI5_Fresher_60H/blob/master/Day%207/Header%20and%20Footer%20Toolbar/View1.controller.j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marL="285750" indent="-285750" algn="l">
              <a:buFont typeface="Wingdings" panose="05000000000000000000" pitchFamily="2" charset="2"/>
              <a:buChar char="§"/>
            </a:pPr>
            <a:r>
              <a:rPr lang="en-US" b="0" i="0" dirty="0">
                <a:solidFill>
                  <a:srgbClr val="333333"/>
                </a:solidFill>
                <a:effectLst/>
              </a:rPr>
              <a:t>Users have numerous work items and need to decide which ones to process first.</a:t>
            </a:r>
          </a:p>
          <a:p>
            <a:pPr marL="285750" indent="-285750" algn="l">
              <a:buFont typeface="Wingdings" panose="05000000000000000000" pitchFamily="2" charset="2"/>
              <a:buChar char="§"/>
            </a:pPr>
            <a:r>
              <a:rPr lang="en-US" b="0" i="0" dirty="0">
                <a:solidFill>
                  <a:srgbClr val="333333"/>
                </a:solidFill>
                <a:effectLst/>
              </a:rPr>
              <a:t>You want to give users a direct entry point for taking action on work items.</a:t>
            </a:r>
          </a:p>
          <a:p>
            <a:pPr marL="285750" indent="-285750" algn="l">
              <a:buFont typeface="Wingdings" panose="05000000000000000000" pitchFamily="2" charset="2"/>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A7001BE-BF6C-4DB9-A62A-B67BD7E29C77}"/>
              </a:ext>
            </a:extLst>
          </p:cNvPr>
          <p:cNvGrpSpPr/>
          <p:nvPr/>
        </p:nvGrpSpPr>
        <p:grpSpPr>
          <a:xfrm>
            <a:off x="2622620" y="3607904"/>
            <a:ext cx="6441869" cy="2812993"/>
            <a:chOff x="3230220" y="3607904"/>
            <a:chExt cx="5834269" cy="2563107"/>
          </a:xfrm>
        </p:grpSpPr>
        <p:sp>
          <p:nvSpPr>
            <p:cNvPr id="7" name="Rectangle 6">
              <a:extLst>
                <a:ext uri="{FF2B5EF4-FFF2-40B4-BE49-F238E27FC236}">
                  <a16:creationId xmlns:a16="http://schemas.microsoft.com/office/drawing/2014/main" id="{645A08BD-4B23-4BD9-AF0F-1D87517713DF}"/>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38353ECF-9135-462B-8F73-ED470617C3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A15E98-3072-4018-98B8-0982939FDA6F}"/>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11" name="Rectangle 10">
              <a:extLst>
                <a:ext uri="{FF2B5EF4-FFF2-40B4-BE49-F238E27FC236}">
                  <a16:creationId xmlns:a16="http://schemas.microsoft.com/office/drawing/2014/main" id="{243B923D-D765-4353-A958-FD345D38AB04}"/>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12" name="Arrow: Right 11">
              <a:extLst>
                <a:ext uri="{FF2B5EF4-FFF2-40B4-BE49-F238E27FC236}">
                  <a16:creationId xmlns:a16="http://schemas.microsoft.com/office/drawing/2014/main" id="{BF2DB32A-FC63-4ACB-9DE5-E4FA21A88416}"/>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4810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Worklist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Now we will make our application a worklist app. On selecting the fruit on the View1 navigate to the View2 and show the details of that the selected fruit on it.</a:t>
            </a:r>
          </a:p>
          <a:p>
            <a:r>
              <a:rPr lang="en-US" dirty="0"/>
              <a:t>For this we have to modify the </a:t>
            </a:r>
            <a:r>
              <a:rPr lang="en-US" b="1" dirty="0">
                <a:solidFill>
                  <a:schemeClr val="accent6"/>
                </a:solidFill>
              </a:rPr>
              <a:t>onSelectItem</a:t>
            </a:r>
            <a:r>
              <a:rPr lang="en-US" dirty="0"/>
              <a:t> Function to get the path of the selected item and pass it in the </a:t>
            </a:r>
            <a:r>
              <a:rPr lang="en-US" b="1" dirty="0">
                <a:solidFill>
                  <a:schemeClr val="accent6"/>
                </a:solidFill>
              </a:rPr>
              <a:t>onNext</a:t>
            </a:r>
            <a:r>
              <a:rPr lang="en-US" dirty="0"/>
              <a:t> function.</a:t>
            </a:r>
          </a:p>
          <a:p>
            <a:endParaRPr lang="en-US" dirty="0"/>
          </a:p>
          <a:p>
            <a:r>
              <a:rPr lang="en-US" dirty="0"/>
              <a:t>Code Link:</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View1.controller.js</a:t>
            </a:r>
            <a:endParaRPr lang="en-US" dirty="0"/>
          </a:p>
          <a:p>
            <a:pPr marL="285750" indent="-285750">
              <a:buFontTx/>
              <a:buChar char="-"/>
            </a:pPr>
            <a:r>
              <a:rPr lang="en-US" dirty="0">
                <a:hlinkClick r:id="rId5"/>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 name="Picture 9">
            <a:extLst>
              <a:ext uri="{FF2B5EF4-FFF2-40B4-BE49-F238E27FC236}">
                <a16:creationId xmlns:a16="http://schemas.microsoft.com/office/drawing/2014/main" id="{2E725220-0F3A-4CC1-813C-EC767FA0B6C4}"/>
              </a:ext>
            </a:extLst>
          </p:cNvPr>
          <p:cNvPicPr>
            <a:picLocks noChangeAspect="1"/>
          </p:cNvPicPr>
          <p:nvPr/>
        </p:nvPicPr>
        <p:blipFill>
          <a:blip r:embed="rId6"/>
          <a:stretch>
            <a:fillRect/>
          </a:stretch>
        </p:blipFill>
        <p:spPr>
          <a:xfrm>
            <a:off x="3063916" y="2022266"/>
            <a:ext cx="3298024"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17BE9624-A4B8-454F-BD15-2BB04278D683}"/>
              </a:ext>
            </a:extLst>
          </p:cNvPr>
          <p:cNvPicPr>
            <a:picLocks noChangeAspect="1"/>
          </p:cNvPicPr>
          <p:nvPr/>
        </p:nvPicPr>
        <p:blipFill rotWithShape="1">
          <a:blip r:embed="rId7"/>
          <a:srcRect b="7630"/>
          <a:stretch/>
        </p:blipFill>
        <p:spPr>
          <a:xfrm>
            <a:off x="7607411" y="2022266"/>
            <a:ext cx="3872936"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rrow: Right 3">
            <a:extLst>
              <a:ext uri="{FF2B5EF4-FFF2-40B4-BE49-F238E27FC236}">
                <a16:creationId xmlns:a16="http://schemas.microsoft.com/office/drawing/2014/main" id="{C1C0BCC3-0F03-4301-905A-7FFC055F7476}"/>
              </a:ext>
            </a:extLst>
          </p:cNvPr>
          <p:cNvSpPr/>
          <p:nvPr/>
        </p:nvSpPr>
        <p:spPr>
          <a:xfrm>
            <a:off x="6260123" y="2850774"/>
            <a:ext cx="1428342" cy="41315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9396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SplitApp Container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t>A  split app container control will divide our app into 2 parts, 1</a:t>
            </a:r>
            <a:r>
              <a:rPr lang="en-US" sz="1800" baseline="30000" dirty="0"/>
              <a:t>st</a:t>
            </a:r>
            <a:r>
              <a:rPr lang="en-US" sz="1800" dirty="0"/>
              <a:t> is called master section and 2</a:t>
            </a:r>
            <a:r>
              <a:rPr lang="en-US" sz="1800" baseline="30000" dirty="0"/>
              <a:t>nd</a:t>
            </a:r>
            <a:r>
              <a:rPr lang="en-US" sz="1800" dirty="0"/>
              <a:t> is called detail section. It is used to fully optimize the screen width for desktop apps.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19C5EC0D-15BC-4224-861D-9545583FB685}"/>
              </a:ext>
            </a:extLst>
          </p:cNvPr>
          <p:cNvSpPr/>
          <p:nvPr/>
        </p:nvSpPr>
        <p:spPr>
          <a:xfrm>
            <a:off x="472272" y="2715567"/>
            <a:ext cx="3346102" cy="2610059"/>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App Container</a:t>
            </a:r>
          </a:p>
        </p:txBody>
      </p:sp>
      <p:sp>
        <p:nvSpPr>
          <p:cNvPr id="4" name="Rectangle 3">
            <a:extLst>
              <a:ext uri="{FF2B5EF4-FFF2-40B4-BE49-F238E27FC236}">
                <a16:creationId xmlns:a16="http://schemas.microsoft.com/office/drawing/2014/main" id="{0CAB0B8A-7DD2-4418-B394-28DFFB879C9D}"/>
              </a:ext>
            </a:extLst>
          </p:cNvPr>
          <p:cNvSpPr/>
          <p:nvPr/>
        </p:nvSpPr>
        <p:spPr>
          <a:xfrm>
            <a:off x="602900" y="3468565"/>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18" name="Rectangle 17">
            <a:extLst>
              <a:ext uri="{FF2B5EF4-FFF2-40B4-BE49-F238E27FC236}">
                <a16:creationId xmlns:a16="http://schemas.microsoft.com/office/drawing/2014/main" id="{5DFCAA71-9C48-4231-9610-689624625B46}"/>
              </a:ext>
            </a:extLst>
          </p:cNvPr>
          <p:cNvSpPr/>
          <p:nvPr/>
        </p:nvSpPr>
        <p:spPr>
          <a:xfrm>
            <a:off x="1924260" y="4020596"/>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5" name="Rectangle 4">
            <a:extLst>
              <a:ext uri="{FF2B5EF4-FFF2-40B4-BE49-F238E27FC236}">
                <a16:creationId xmlns:a16="http://schemas.microsoft.com/office/drawing/2014/main" id="{4F0B9E5F-2D9D-488C-8EA0-CB434C13CD3A}"/>
              </a:ext>
            </a:extLst>
          </p:cNvPr>
          <p:cNvSpPr/>
          <p:nvPr/>
        </p:nvSpPr>
        <p:spPr>
          <a:xfrm>
            <a:off x="4863402" y="1919235"/>
            <a:ext cx="6953460" cy="4159675"/>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a:t>SplitApp Container</a:t>
            </a:r>
          </a:p>
        </p:txBody>
      </p:sp>
      <p:sp>
        <p:nvSpPr>
          <p:cNvPr id="16" name="Rectangle 15">
            <a:extLst>
              <a:ext uri="{FF2B5EF4-FFF2-40B4-BE49-F238E27FC236}">
                <a16:creationId xmlns:a16="http://schemas.microsoft.com/office/drawing/2014/main" id="{70B0C5F1-E1C2-4B6B-B82F-C53DA1AF740E}"/>
              </a:ext>
            </a:extLst>
          </p:cNvPr>
          <p:cNvSpPr/>
          <p:nvPr/>
        </p:nvSpPr>
        <p:spPr>
          <a:xfrm>
            <a:off x="5139734" y="2498752"/>
            <a:ext cx="2120201"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masterPages</a:t>
            </a:r>
          </a:p>
        </p:txBody>
      </p:sp>
      <p:sp>
        <p:nvSpPr>
          <p:cNvPr id="23" name="Rectangle 22">
            <a:extLst>
              <a:ext uri="{FF2B5EF4-FFF2-40B4-BE49-F238E27FC236}">
                <a16:creationId xmlns:a16="http://schemas.microsoft.com/office/drawing/2014/main" id="{400ABAC9-D84F-494C-9BC2-F4271F07B124}"/>
              </a:ext>
            </a:extLst>
          </p:cNvPr>
          <p:cNvSpPr/>
          <p:nvPr/>
        </p:nvSpPr>
        <p:spPr>
          <a:xfrm>
            <a:off x="7418197" y="2498752"/>
            <a:ext cx="4170903"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detailPages</a:t>
            </a:r>
          </a:p>
        </p:txBody>
      </p:sp>
      <p:sp>
        <p:nvSpPr>
          <p:cNvPr id="19" name="Rectangle 18">
            <a:extLst>
              <a:ext uri="{FF2B5EF4-FFF2-40B4-BE49-F238E27FC236}">
                <a16:creationId xmlns:a16="http://schemas.microsoft.com/office/drawing/2014/main" id="{58CFAAAD-F966-4740-95FE-2260E3D8C334}"/>
              </a:ext>
            </a:extLst>
          </p:cNvPr>
          <p:cNvSpPr/>
          <p:nvPr/>
        </p:nvSpPr>
        <p:spPr>
          <a:xfrm>
            <a:off x="5428622" y="3298612"/>
            <a:ext cx="1534886" cy="199686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24" name="Rectangle 23">
            <a:extLst>
              <a:ext uri="{FF2B5EF4-FFF2-40B4-BE49-F238E27FC236}">
                <a16:creationId xmlns:a16="http://schemas.microsoft.com/office/drawing/2014/main" id="{61E4D292-8AC9-4980-B92E-DBE2FCD5693F}"/>
              </a:ext>
            </a:extLst>
          </p:cNvPr>
          <p:cNvSpPr/>
          <p:nvPr/>
        </p:nvSpPr>
        <p:spPr>
          <a:xfrm>
            <a:off x="7761514" y="3300182"/>
            <a:ext cx="3542882" cy="202701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26" name="Arrow: Curved Right 25">
            <a:extLst>
              <a:ext uri="{FF2B5EF4-FFF2-40B4-BE49-F238E27FC236}">
                <a16:creationId xmlns:a16="http://schemas.microsoft.com/office/drawing/2014/main" id="{FDEAE106-07CE-4955-9329-3AE790C59D95}"/>
              </a:ext>
            </a:extLst>
          </p:cNvPr>
          <p:cNvSpPr/>
          <p:nvPr/>
        </p:nvSpPr>
        <p:spPr>
          <a:xfrm rot="10800000">
            <a:off x="2733151" y="3007448"/>
            <a:ext cx="512465" cy="1184283"/>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7" name="Arrow: Curved Right 26">
            <a:extLst>
              <a:ext uri="{FF2B5EF4-FFF2-40B4-BE49-F238E27FC236}">
                <a16:creationId xmlns:a16="http://schemas.microsoft.com/office/drawing/2014/main" id="{20A8094C-4F75-4DBC-81EF-349BE80600AA}"/>
              </a:ext>
            </a:extLst>
          </p:cNvPr>
          <p:cNvSpPr/>
          <p:nvPr/>
        </p:nvSpPr>
        <p:spPr>
          <a:xfrm flipV="1">
            <a:off x="887604" y="2916534"/>
            <a:ext cx="442127" cy="84391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8" name="Arrow: Curved Right 27">
            <a:extLst>
              <a:ext uri="{FF2B5EF4-FFF2-40B4-BE49-F238E27FC236}">
                <a16:creationId xmlns:a16="http://schemas.microsoft.com/office/drawing/2014/main" id="{D6C3C4B8-92BB-4911-94BA-4C570730C4AE}"/>
              </a:ext>
            </a:extLst>
          </p:cNvPr>
          <p:cNvSpPr/>
          <p:nvPr/>
        </p:nvSpPr>
        <p:spPr>
          <a:xfrm flipV="1">
            <a:off x="538340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9" name="Arrow: Curved Right 28">
            <a:extLst>
              <a:ext uri="{FF2B5EF4-FFF2-40B4-BE49-F238E27FC236}">
                <a16:creationId xmlns:a16="http://schemas.microsoft.com/office/drawing/2014/main" id="{FB847B83-E396-4905-96CC-08A40F938F07}"/>
              </a:ext>
            </a:extLst>
          </p:cNvPr>
          <p:cNvSpPr/>
          <p:nvPr/>
        </p:nvSpPr>
        <p:spPr>
          <a:xfrm flipV="1">
            <a:off x="814251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0" name="Arrow: Curved Right 29">
            <a:extLst>
              <a:ext uri="{FF2B5EF4-FFF2-40B4-BE49-F238E27FC236}">
                <a16:creationId xmlns:a16="http://schemas.microsoft.com/office/drawing/2014/main" id="{A55E0019-3E0D-454B-BF4E-188F4428F6C5}"/>
              </a:ext>
            </a:extLst>
          </p:cNvPr>
          <p:cNvSpPr/>
          <p:nvPr/>
        </p:nvSpPr>
        <p:spPr>
          <a:xfrm flipV="1">
            <a:off x="5266173" y="2155665"/>
            <a:ext cx="324897" cy="65246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1" name="Arrow: Curved Right 30">
            <a:extLst>
              <a:ext uri="{FF2B5EF4-FFF2-40B4-BE49-F238E27FC236}">
                <a16:creationId xmlns:a16="http://schemas.microsoft.com/office/drawing/2014/main" id="{3ED2541B-6942-4FDD-B77A-5DF72AC7FBAD}"/>
              </a:ext>
            </a:extLst>
          </p:cNvPr>
          <p:cNvSpPr/>
          <p:nvPr/>
        </p:nvSpPr>
        <p:spPr>
          <a:xfrm flipH="1" flipV="1">
            <a:off x="10162232" y="2208993"/>
            <a:ext cx="324897" cy="579518"/>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88382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SplitApp (Mater Detail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convert our worklist app to a master detail application.</a:t>
            </a:r>
          </a:p>
          <a:p>
            <a:r>
              <a:rPr lang="en-US" dirty="0"/>
              <a:t>Once we change the app container, we have to change the method of getting the view object in onNext function.</a:t>
            </a:r>
          </a:p>
          <a:p>
            <a:endParaRPr lang="en-US" dirty="0"/>
          </a:p>
          <a:p>
            <a:r>
              <a:rPr lang="en-US" dirty="0"/>
              <a:t>Code Links: </a:t>
            </a:r>
          </a:p>
          <a:p>
            <a:pPr marL="285750" indent="-285750">
              <a:buFontTx/>
              <a:buChar char="-"/>
            </a:pPr>
            <a:r>
              <a:rPr lang="en-US" dirty="0">
                <a:hlinkClick r:id="rId3"/>
              </a:rPr>
              <a:t>App.view.xml</a:t>
            </a:r>
            <a:endParaRPr lang="en-US" dirty="0"/>
          </a:p>
          <a:p>
            <a:pPr marL="285750" indent="-285750">
              <a:buFontTx/>
              <a:buChar char="-"/>
            </a:pPr>
            <a:r>
              <a:rPr lang="en-US" dirty="0">
                <a:hlinkClick r:id="rId4"/>
              </a:rPr>
              <a:t>Component.js</a:t>
            </a:r>
            <a:endParaRPr lang="en-US" dirty="0"/>
          </a:p>
          <a:p>
            <a:pPr marL="285750" indent="-285750">
              <a:buFontTx/>
              <a:buChar char="-"/>
            </a:pPr>
            <a:r>
              <a:rPr lang="en-US" dirty="0">
                <a:hlinkClick r:id="rId5"/>
              </a:rPr>
              <a:t>View1.controller.js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EE6BE6E-C442-4E2C-BC4F-90C213A3B123}"/>
              </a:ext>
            </a:extLst>
          </p:cNvPr>
          <p:cNvPicPr>
            <a:picLocks noChangeAspect="1"/>
          </p:cNvPicPr>
          <p:nvPr/>
        </p:nvPicPr>
        <p:blipFill>
          <a:blip r:embed="rId6"/>
          <a:stretch>
            <a:fillRect/>
          </a:stretch>
        </p:blipFill>
        <p:spPr>
          <a:xfrm>
            <a:off x="3260795" y="2110678"/>
            <a:ext cx="8162611" cy="3968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46823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Empty View at start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Now we want to load an Empty view in the detail section when our application starts.</a:t>
            </a:r>
          </a:p>
          <a:p>
            <a:r>
              <a:rPr lang="en-US" dirty="0"/>
              <a:t>To do this first we need to create one Empty View and Empty controller.</a:t>
            </a:r>
          </a:p>
          <a:p>
            <a:r>
              <a:rPr lang="en-US" dirty="0"/>
              <a:t>After we need to add the Empty view to the Split App container in the Component.js file.</a:t>
            </a:r>
          </a:p>
          <a:p>
            <a:r>
              <a:rPr lang="en-US" dirty="0"/>
              <a:t>	</a:t>
            </a:r>
            <a:r>
              <a:rPr lang="en-US" b="0" dirty="0">
                <a:solidFill>
                  <a:srgbClr val="001080"/>
                </a:solidFill>
                <a:effectLst/>
                <a:latin typeface="Consolas" panose="020B0609020204030204" pitchFamily="49" charset="0"/>
              </a:rPr>
              <a:t>oAppCon</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addMasterPage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oEmpty</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oView2</a:t>
            </a:r>
            <a:r>
              <a:rPr lang="en-US" b="0" dirty="0">
                <a:solidFill>
                  <a:srgbClr val="000000"/>
                </a:solidFill>
                <a:effectLst/>
                <a:latin typeface="Consolas" panose="020B0609020204030204" pitchFamily="49" charset="0"/>
              </a:rPr>
              <a:t>);</a:t>
            </a: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dirty="0">
                <a:solidFill>
                  <a:srgbClr val="000000"/>
                </a:solidFill>
              </a:rPr>
              <a:t>Code Link: </a:t>
            </a:r>
          </a:p>
          <a:p>
            <a:pPr marL="285750" indent="-285750">
              <a:buFontTx/>
              <a:buChar char="-"/>
            </a:pPr>
            <a:r>
              <a:rPr lang="en-US" b="0" dirty="0">
                <a:solidFill>
                  <a:srgbClr val="000000"/>
                </a:solidFill>
                <a:effectLst/>
                <a:hlinkClick r:id="rId3"/>
              </a:rPr>
              <a:t>Empty.view.xml</a:t>
            </a:r>
            <a:endParaRPr lang="en-US" b="0" dirty="0">
              <a:solidFill>
                <a:srgbClr val="000000"/>
              </a:solidFill>
              <a:effectLst/>
            </a:endParaRPr>
          </a:p>
          <a:p>
            <a:pPr marL="285750" indent="-285750">
              <a:buFontTx/>
              <a:buChar char="-"/>
            </a:pPr>
            <a:r>
              <a:rPr lang="en-US" dirty="0">
                <a:solidFill>
                  <a:srgbClr val="000000"/>
                </a:solidFill>
                <a:hlinkClick r:id="rId4"/>
              </a:rPr>
              <a:t>Empty.controller.js</a:t>
            </a:r>
            <a:endParaRPr lang="en-US" dirty="0">
              <a:solidFill>
                <a:srgbClr val="000000"/>
              </a:solidFill>
            </a:endParaRPr>
          </a:p>
          <a:p>
            <a:pPr marL="285750" indent="-285750">
              <a:buFontTx/>
              <a:buChar char="-"/>
            </a:pPr>
            <a:r>
              <a:rPr lang="en-US" b="0" dirty="0">
                <a:solidFill>
                  <a:srgbClr val="000000"/>
                </a:solidFill>
                <a:effectLst/>
                <a:hlinkClick r:id="rId5"/>
              </a:rPr>
              <a:t>Component.js</a:t>
            </a:r>
            <a:endParaRPr lang="en-US" b="0" dirty="0">
              <a:solidFill>
                <a:srgbClr val="000000"/>
              </a:solidFill>
              <a:effectLst/>
            </a:endParaRPr>
          </a:p>
          <a:p>
            <a:pPr marL="285750" indent="-285750">
              <a:buFontTx/>
              <a:buChar char="-"/>
            </a:pPr>
            <a:r>
              <a:rPr lang="en-US" dirty="0">
                <a:solidFill>
                  <a:srgbClr val="000000"/>
                </a:solidFill>
                <a:hlinkClick r:id="rId6"/>
              </a:rPr>
              <a:t>View1.controller.js</a:t>
            </a:r>
            <a:endParaRPr lang="en-US" b="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Left Brace 2">
            <a:extLst>
              <a:ext uri="{FF2B5EF4-FFF2-40B4-BE49-F238E27FC236}">
                <a16:creationId xmlns:a16="http://schemas.microsoft.com/office/drawing/2014/main" id="{AB20C466-46BD-4851-964A-6516A325A832}"/>
              </a:ext>
            </a:extLst>
          </p:cNvPr>
          <p:cNvSpPr/>
          <p:nvPr/>
        </p:nvSpPr>
        <p:spPr>
          <a:xfrm rot="16200000">
            <a:off x="6219932" y="843957"/>
            <a:ext cx="371788" cy="2642712"/>
          </a:xfrm>
          <a:prstGeom prst="leftBrace">
            <a:avLst>
              <a:gd name="adj1" fmla="val 912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8E208F0-E52B-4AB7-A779-D95CBD3FC0D0}"/>
              </a:ext>
            </a:extLst>
          </p:cNvPr>
          <p:cNvSpPr txBox="1"/>
          <p:nvPr/>
        </p:nvSpPr>
        <p:spPr>
          <a:xfrm>
            <a:off x="5315578" y="2364140"/>
            <a:ext cx="2562330" cy="646331"/>
          </a:xfrm>
          <a:prstGeom prst="rect">
            <a:avLst/>
          </a:prstGeom>
          <a:noFill/>
        </p:spPr>
        <p:txBody>
          <a:bodyPr wrap="square" rtlCol="0">
            <a:spAutoFit/>
          </a:bodyPr>
          <a:lstStyle/>
          <a:p>
            <a:r>
              <a:rPr lang="en-US" dirty="0"/>
              <a:t>This view will be loaded by default</a:t>
            </a:r>
          </a:p>
        </p:txBody>
      </p:sp>
      <p:pic>
        <p:nvPicPr>
          <p:cNvPr id="6" name="Picture 5">
            <a:extLst>
              <a:ext uri="{FF2B5EF4-FFF2-40B4-BE49-F238E27FC236}">
                <a16:creationId xmlns:a16="http://schemas.microsoft.com/office/drawing/2014/main" id="{E291DE12-A8E8-43E1-BABF-66C16C958DFB}"/>
              </a:ext>
            </a:extLst>
          </p:cNvPr>
          <p:cNvPicPr>
            <a:picLocks noChangeAspect="1"/>
          </p:cNvPicPr>
          <p:nvPr/>
        </p:nvPicPr>
        <p:blipFill>
          <a:blip r:embed="rId7"/>
          <a:stretch>
            <a:fillRect/>
          </a:stretch>
        </p:blipFill>
        <p:spPr>
          <a:xfrm>
            <a:off x="4631497" y="3414077"/>
            <a:ext cx="7107530" cy="2116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6589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Performance Issues in our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3416320"/>
          </a:xfrm>
          <a:prstGeom prst="rect">
            <a:avLst/>
          </a:prstGeom>
          <a:noFill/>
        </p:spPr>
        <p:txBody>
          <a:bodyPr wrap="square" rtlCol="0">
            <a:spAutoFit/>
          </a:bodyPr>
          <a:lstStyle/>
          <a:p>
            <a:pPr marL="342900" indent="-342900" algn="just">
              <a:buFont typeface="Wingdings" panose="05000000000000000000" pitchFamily="2" charset="2"/>
              <a:buChar char="§"/>
              <a:defRPr/>
            </a:pPr>
            <a:r>
              <a:rPr lang="en-US" sz="1800" dirty="0"/>
              <a:t>We have used </a:t>
            </a:r>
            <a:r>
              <a:rPr lang="en-US" sz="1800" b="1" i="1" dirty="0"/>
              <a:t>sap.ui.view</a:t>
            </a:r>
            <a:r>
              <a:rPr lang="en-US" sz="1800" dirty="0"/>
              <a:t> API to create the object of the view, but it seems that the API is obsolete. Then what is the right way to instantiate our view?</a:t>
            </a:r>
          </a:p>
          <a:p>
            <a:pPr marL="342900" indent="-342900" algn="just">
              <a:buFont typeface="Wingdings" panose="05000000000000000000" pitchFamily="2" charset="2"/>
              <a:buChar char="§"/>
              <a:defRPr/>
            </a:pPr>
            <a:r>
              <a:rPr lang="en-US" sz="1800" dirty="0"/>
              <a:t>All the view objects are instantiated when app starts, whether we want or not. If user does not navigate to a view, still the view object is getting created. This is a misuse of computation power and slow down our app when number of views are increased/high.</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t>For each view, we are writing more and more code to create object, multiple developers will add this code in different place, because of this the maintenance will be come very expensive even the handover will be very hard.</a:t>
            </a:r>
          </a:p>
          <a:p>
            <a:pPr marL="342900" indent="-342900" algn="just">
              <a:buFont typeface="Wingdings" panose="05000000000000000000" pitchFamily="2" charset="2"/>
              <a:buChar char="§"/>
              <a:defRPr/>
            </a:pPr>
            <a:r>
              <a:rPr lang="en-US" sz="1800" dirty="0"/>
              <a:t>The browser navigation button (back) is not working properly.</a:t>
            </a:r>
          </a:p>
          <a:p>
            <a:pPr marL="342900" indent="-342900" algn="just">
              <a:buFont typeface="Wingdings" panose="05000000000000000000" pitchFamily="2" charset="2"/>
              <a:buChar char="§"/>
              <a:defRPr/>
            </a:pPr>
            <a:r>
              <a:rPr lang="en-US" sz="1800" dirty="0"/>
              <a:t>When the refresh of app happens, the application should restore the state of the UI. It should not start all over again. So user will not frustrate applying all the filters again.</a:t>
            </a:r>
          </a:p>
          <a:p>
            <a:pPr marL="342900" indent="-342900" algn="just">
              <a:buFont typeface="Wingdings" panose="05000000000000000000" pitchFamily="2" charset="2"/>
              <a:buChar char="§"/>
              <a:defRPr/>
            </a:pPr>
            <a:r>
              <a:rPr lang="en-US" sz="1800" dirty="0"/>
              <a:t>When we take a URL of the page and share with colleagues/friends/family, when they open same URL, Eventually they should see the same state of application what I see. Basically we should restore the state of UI as it is in our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Jake Sully Catches The Great Leonopteryx - The return of Toruk Makto Scene - Avatar(2009) | MovieCutz - YouTube">
            <a:extLst>
              <a:ext uri="{FF2B5EF4-FFF2-40B4-BE49-F238E27FC236}">
                <a16:creationId xmlns:a16="http://schemas.microsoft.com/office/drawing/2014/main" id="{262CBB3C-1E1B-48C3-A459-85FF6C8F1E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810" y="4218151"/>
            <a:ext cx="4304209" cy="2421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D147E5-F377-4654-9A90-BC9BEA15FEB9}"/>
              </a:ext>
            </a:extLst>
          </p:cNvPr>
          <p:cNvSpPr txBox="1"/>
          <p:nvPr/>
        </p:nvSpPr>
        <p:spPr>
          <a:xfrm>
            <a:off x="9118651" y="4996697"/>
            <a:ext cx="2620376" cy="70788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000" u="sng" dirty="0">
                <a:latin typeface="72 Black" panose="020B0A04030603020204" pitchFamily="34" charset="0"/>
                <a:cs typeface="72 Black" panose="020B0A04030603020204" pitchFamily="34" charset="0"/>
              </a:rPr>
              <a:t>Router</a:t>
            </a:r>
          </a:p>
        </p:txBody>
      </p:sp>
      <p:sp>
        <p:nvSpPr>
          <p:cNvPr id="9" name="Arrow: Right 8">
            <a:extLst>
              <a:ext uri="{FF2B5EF4-FFF2-40B4-BE49-F238E27FC236}">
                <a16:creationId xmlns:a16="http://schemas.microsoft.com/office/drawing/2014/main" id="{698E0AAF-1DEC-42D7-83CB-0EC4DC53ECD6}"/>
              </a:ext>
            </a:extLst>
          </p:cNvPr>
          <p:cNvSpPr/>
          <p:nvPr/>
        </p:nvSpPr>
        <p:spPr>
          <a:xfrm>
            <a:off x="6225739" y="4996697"/>
            <a:ext cx="1728192" cy="86409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53956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286232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List controls in SAP UI5</a:t>
            </a:r>
          </a:p>
          <a:p>
            <a:pPr marL="285750" indent="-285750">
              <a:buClr>
                <a:schemeClr val="tx1"/>
              </a:buClr>
              <a:buFont typeface="Arial" panose="020B0604020202020204" pitchFamily="34" charset="0"/>
              <a:buChar char="•"/>
            </a:pPr>
            <a:r>
              <a:rPr lang="en-US" dirty="0"/>
              <a:t>Types of List in UI5</a:t>
            </a:r>
          </a:p>
          <a:p>
            <a:pPr marL="285750" indent="-285750">
              <a:buClr>
                <a:schemeClr val="tx1"/>
              </a:buClr>
              <a:buFont typeface="Arial" panose="020B0604020202020204" pitchFamily="34" charset="0"/>
              <a:buChar char="•"/>
            </a:pPr>
            <a:r>
              <a:rPr lang="en-US" dirty="0"/>
              <a:t>Creating model in Manifest.json</a:t>
            </a:r>
          </a:p>
          <a:p>
            <a:pPr marL="285750" indent="-285750">
              <a:buClr>
                <a:schemeClr val="tx1"/>
              </a:buClr>
              <a:buFont typeface="Arial" panose="020B0604020202020204" pitchFamily="34" charset="0"/>
              <a:buChar char="•"/>
            </a:pPr>
            <a:r>
              <a:rPr lang="en-US" dirty="0"/>
              <a:t>Search Functionality</a:t>
            </a:r>
          </a:p>
          <a:p>
            <a:pPr marL="285750" indent="-285750">
              <a:buClr>
                <a:schemeClr val="tx1"/>
              </a:buClr>
              <a:buFont typeface="Arial" panose="020B0604020202020204" pitchFamily="34" charset="0"/>
              <a:buChar char="•"/>
            </a:pPr>
            <a:r>
              <a:rPr lang="en-US" dirty="0"/>
              <a:t>List Modes and Grouping</a:t>
            </a:r>
          </a:p>
          <a:p>
            <a:pPr marL="285750" indent="-285750">
              <a:buClr>
                <a:schemeClr val="tx1"/>
              </a:buClr>
              <a:buFont typeface="Arial" panose="020B0604020202020204" pitchFamily="34" charset="0"/>
              <a:buChar char="•"/>
            </a:pPr>
            <a:r>
              <a:rPr lang="en-US" dirty="0"/>
              <a:t>Header and Footer Toolbar</a:t>
            </a:r>
          </a:p>
          <a:p>
            <a:pPr marL="285750" indent="-285750">
              <a:buClr>
                <a:schemeClr val="tx1"/>
              </a:buClr>
              <a:buFont typeface="Arial" panose="020B0604020202020204" pitchFamily="34" charset="0"/>
              <a:buChar char="•"/>
            </a:pPr>
            <a:r>
              <a:rPr lang="en-US" dirty="0"/>
              <a:t>Worklist Application</a:t>
            </a:r>
          </a:p>
          <a:p>
            <a:pPr marL="285750" indent="-285750">
              <a:buClr>
                <a:schemeClr val="tx1"/>
              </a:buClr>
              <a:buFont typeface="Arial" panose="020B0604020202020204" pitchFamily="34" charset="0"/>
              <a:buChar char="•"/>
            </a:pPr>
            <a:r>
              <a:rPr lang="en-US" dirty="0"/>
              <a:t>Split App Container</a:t>
            </a:r>
          </a:p>
          <a:p>
            <a:pPr marL="285750" indent="-285750">
              <a:buClr>
                <a:schemeClr val="tx1"/>
              </a:buClr>
              <a:buFont typeface="Arial" panose="020B0604020202020204" pitchFamily="34" charset="0"/>
              <a:buChar char="•"/>
            </a:pPr>
            <a:r>
              <a:rPr lang="en-US" dirty="0"/>
              <a:t>Loading Empty view at Start</a:t>
            </a:r>
          </a:p>
          <a:p>
            <a:pPr marL="285750" indent="-285750">
              <a:buClr>
                <a:schemeClr val="tx1"/>
              </a:buClr>
              <a:buFont typeface="Arial" panose="020B0604020202020204" pitchFamily="34" charset="0"/>
              <a:buChar char="•"/>
            </a:pPr>
            <a:r>
              <a:rPr lang="en-US" dirty="0"/>
              <a:t>Performance Issues in our app</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3"/>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4"/>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Controls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Now we will add some basics list controls in the View1 of our application.</a:t>
            </a:r>
          </a:p>
          <a:p>
            <a:endParaRPr lang="en-US" dirty="0"/>
          </a:p>
          <a:p>
            <a:r>
              <a:rPr lang="en-US" dirty="0"/>
              <a:t>Code Links: </a:t>
            </a:r>
          </a:p>
          <a:p>
            <a:pPr marL="285750" indent="-285750">
              <a:buFontTx/>
              <a:buChar char="-"/>
            </a:pPr>
            <a:r>
              <a:rPr lang="en-US" dirty="0">
                <a:hlinkClick r:id="rId3"/>
              </a:rPr>
              <a:t>View1.view.xml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543557A-4943-4D86-8AF4-75C91A9AF567}"/>
              </a:ext>
            </a:extLst>
          </p:cNvPr>
          <p:cNvPicPr>
            <a:picLocks noChangeAspect="1"/>
          </p:cNvPicPr>
          <p:nvPr/>
        </p:nvPicPr>
        <p:blipFill>
          <a:blip r:embed="rId4"/>
          <a:stretch>
            <a:fillRect/>
          </a:stretch>
        </p:blipFill>
        <p:spPr>
          <a:xfrm>
            <a:off x="2798199" y="1762991"/>
            <a:ext cx="8625208" cy="4195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648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Models in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060"/>
          </a:xfrm>
          <a:prstGeom prst="rect">
            <a:avLst/>
          </a:prstGeom>
          <a:noFill/>
        </p:spPr>
        <p:txBody>
          <a:bodyPr wrap="square" rtlCol="0">
            <a:spAutoFit/>
          </a:bodyPr>
          <a:lstStyle/>
          <a:p>
            <a:r>
              <a:rPr lang="en-US" dirty="0"/>
              <a:t>Now we want to bind our list control to a model to show the multiple records using the list control.</a:t>
            </a:r>
          </a:p>
          <a:p>
            <a:r>
              <a:rPr lang="en-US" dirty="0"/>
              <a:t>For this first we need a file with some demo data related to the fruits, so we have created a file which has three entity sets:</a:t>
            </a:r>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a:t>
            </a:r>
            <a:r>
              <a:rPr lang="en-US" dirty="0"/>
              <a:t> healthBenefit</a:t>
            </a:r>
            <a:r>
              <a:rPr lang="en-US" sz="1799" dirty="0">
                <a:solidFill>
                  <a:prstClr val="black"/>
                </a:solidFill>
                <a:latin typeface="Calibri"/>
              </a:rPr>
              <a:t>, unit, status (available, discontinued, out of stock), image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 10</a:t>
            </a:r>
          </a:p>
          <a:p>
            <a:pPr defTabSz="914126"/>
            <a:r>
              <a:rPr lang="en-US" sz="1799" b="1" dirty="0">
                <a:solidFill>
                  <a:prstClr val="black"/>
                </a:solidFill>
                <a:latin typeface="Calibri"/>
              </a:rPr>
              <a:t>supplier – </a:t>
            </a:r>
            <a:r>
              <a:rPr lang="en-US" dirty="0"/>
              <a:t>name, city, country, contactPerson, phone, email, sinceWhen </a:t>
            </a:r>
            <a:r>
              <a:rPr lang="en-US" sz="1799" dirty="0">
                <a:solidFill>
                  <a:prstClr val="black"/>
                </a:solidFill>
                <a:latin typeface="Calibri"/>
              </a:rPr>
              <a:t>– 10</a:t>
            </a:r>
          </a:p>
          <a:p>
            <a:endParaRPr lang="en-US" dirty="0"/>
          </a:p>
          <a:p>
            <a:r>
              <a:rPr lang="en-US" dirty="0"/>
              <a:t>Now we will create a models folder in the webapp and in the models folder we will create a folder named mockdata, we will put our json file in this folder.</a:t>
            </a:r>
          </a:p>
          <a:p>
            <a:endParaRPr lang="en-US" dirty="0"/>
          </a:p>
          <a:p>
            <a:r>
              <a:rPr lang="en-US" dirty="0"/>
              <a:t>Code Link:</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mydata.json</a:t>
            </a:r>
            <a:endParaRPr lang="en-US" dirty="0"/>
          </a:p>
          <a:p>
            <a:pPr marL="285750" indent="-285750">
              <a:buFontTx/>
              <a:buChar char="-"/>
            </a:pPr>
            <a:r>
              <a:rPr lang="en-US" dirty="0">
                <a:hlinkClick r:id="rId5"/>
              </a:rPr>
              <a:t>View1.view.xml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BB6CCB0-F283-4B8C-92ED-5316DC04B4B3}"/>
              </a:ext>
            </a:extLst>
          </p:cNvPr>
          <p:cNvPicPr>
            <a:picLocks noChangeAspect="1"/>
          </p:cNvPicPr>
          <p:nvPr/>
        </p:nvPicPr>
        <p:blipFill>
          <a:blip r:embed="rId6"/>
          <a:stretch>
            <a:fillRect/>
          </a:stretch>
        </p:blipFill>
        <p:spPr>
          <a:xfrm>
            <a:off x="4192316" y="3862023"/>
            <a:ext cx="2159437"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18EA8AA-F03C-441C-A8F8-C2B32E39A6F5}"/>
              </a:ext>
            </a:extLst>
          </p:cNvPr>
          <p:cNvPicPr>
            <a:picLocks noChangeAspect="1"/>
          </p:cNvPicPr>
          <p:nvPr/>
        </p:nvPicPr>
        <p:blipFill>
          <a:blip r:embed="rId7"/>
          <a:stretch>
            <a:fillRect/>
          </a:stretch>
        </p:blipFill>
        <p:spPr>
          <a:xfrm>
            <a:off x="6749244" y="3862023"/>
            <a:ext cx="4369068"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7944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Search Functionality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endParaRPr lang="en-US" dirty="0"/>
          </a:p>
          <a:p>
            <a:endParaRPr lang="en-US" dirty="0"/>
          </a:p>
          <a:p>
            <a:r>
              <a:rPr lang="en-US" dirty="0"/>
              <a:t>Code Link:</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View1.controller.js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0CF35FB-208B-4691-BCD9-80B2C715EB59}"/>
              </a:ext>
            </a:extLst>
          </p:cNvPr>
          <p:cNvPicPr>
            <a:picLocks noChangeAspect="1"/>
          </p:cNvPicPr>
          <p:nvPr/>
        </p:nvPicPr>
        <p:blipFill>
          <a:blip r:embed="rId5"/>
          <a:stretch>
            <a:fillRect/>
          </a:stretch>
        </p:blipFill>
        <p:spPr>
          <a:xfrm>
            <a:off x="6810552" y="1771023"/>
            <a:ext cx="4612853" cy="2228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E8A8BE5-9D7A-4A2B-9A35-945D96C5FE52}"/>
              </a:ext>
            </a:extLst>
          </p:cNvPr>
          <p:cNvPicPr>
            <a:picLocks noChangeAspect="1"/>
          </p:cNvPicPr>
          <p:nvPr/>
        </p:nvPicPr>
        <p:blipFill>
          <a:blip r:embed="rId6"/>
          <a:stretch>
            <a:fillRect/>
          </a:stretch>
        </p:blipFill>
        <p:spPr>
          <a:xfrm>
            <a:off x="248522" y="3429000"/>
            <a:ext cx="5132927" cy="2823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36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modes and Grouping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look at the different type of List mode provided by the UI5.</a:t>
            </a:r>
          </a:p>
          <a:p>
            <a:pPr marL="285750" indent="-285750">
              <a:buFont typeface="Wingdings" panose="05000000000000000000" pitchFamily="2" charset="2"/>
              <a:buChar char="§"/>
            </a:pPr>
            <a:r>
              <a:rPr lang="en-US" dirty="0"/>
              <a:t>Along with that we will Implement the Press event, Selection change and Delete Event in the List Control.</a:t>
            </a:r>
          </a:p>
          <a:p>
            <a:pPr marL="285750" indent="-285750">
              <a:buFont typeface="Wingdings" panose="05000000000000000000" pitchFamily="2" charset="2"/>
              <a:buChar char="§"/>
            </a:pPr>
            <a:r>
              <a:rPr lang="en-US" dirty="0"/>
              <a:t>Also we will Group the data according to the type of Fruit.</a:t>
            </a:r>
          </a:p>
          <a:p>
            <a:pPr marL="285750" indent="-285750">
              <a:buFont typeface="Wingdings" panose="05000000000000000000" pitchFamily="2" charset="2"/>
              <a:buChar char="§"/>
            </a:pPr>
            <a:endParaRPr lang="en-US" dirty="0"/>
          </a:p>
          <a:p>
            <a:endParaRPr lang="en-US" dirty="0"/>
          </a:p>
          <a:p>
            <a:r>
              <a:rPr lang="en-US" dirty="0"/>
              <a:t>Code Link:</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View1.controller.js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BA3265B-0C17-4590-A5A3-8A5CAE7FB774}"/>
              </a:ext>
            </a:extLst>
          </p:cNvPr>
          <p:cNvPicPr>
            <a:picLocks noChangeAspect="1"/>
          </p:cNvPicPr>
          <p:nvPr/>
        </p:nvPicPr>
        <p:blipFill>
          <a:blip r:embed="rId5"/>
          <a:stretch>
            <a:fillRect/>
          </a:stretch>
        </p:blipFill>
        <p:spPr>
          <a:xfrm>
            <a:off x="5000922" y="2381458"/>
            <a:ext cx="6422484" cy="3014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and Footer Toolbar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Now we will add a Header Toolbar to the list control and in that we will add a delete button to delete multiple items from the List.</a:t>
            </a:r>
          </a:p>
          <a:p>
            <a:pPr algn="just"/>
            <a:r>
              <a:rPr lang="en-US" dirty="0"/>
              <a:t>We will also add a Footer toolbar to the page control and in that we will add a save button on press of the save button a alert will be shown to the user.</a:t>
            </a:r>
          </a:p>
          <a:p>
            <a:pPr algn="just"/>
            <a:endParaRPr lang="en-US" dirty="0"/>
          </a:p>
          <a:p>
            <a:pPr algn="just"/>
            <a:endParaRPr lang="en-US" dirty="0"/>
          </a:p>
          <a:p>
            <a:pPr algn="just"/>
            <a:r>
              <a:rPr lang="en-US" dirty="0"/>
              <a:t>Code Link:</a:t>
            </a:r>
          </a:p>
          <a:p>
            <a:pPr marL="285750" indent="-285750" algn="just">
              <a:buFontTx/>
              <a:buChar char="-"/>
            </a:pPr>
            <a:r>
              <a:rPr lang="en-US" dirty="0">
                <a:hlinkClick r:id="rId3"/>
              </a:rPr>
              <a:t>View1.view.xml</a:t>
            </a:r>
            <a:endParaRPr lang="en-US" dirty="0"/>
          </a:p>
          <a:p>
            <a:pPr marL="285750" indent="-285750" algn="just">
              <a:buFontTx/>
              <a:buChar char="-"/>
            </a:pPr>
            <a:r>
              <a:rPr lang="en-US" dirty="0">
                <a:hlinkClick r:id="rId4"/>
              </a:rPr>
              <a:t>View1.controller.js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F4953B8-5585-4F1B-A5D6-25B04BA79DEF}"/>
              </a:ext>
            </a:extLst>
          </p:cNvPr>
          <p:cNvPicPr>
            <a:picLocks noChangeAspect="1"/>
          </p:cNvPicPr>
          <p:nvPr/>
        </p:nvPicPr>
        <p:blipFill>
          <a:blip r:embed="rId5"/>
          <a:stretch>
            <a:fillRect/>
          </a:stretch>
        </p:blipFill>
        <p:spPr>
          <a:xfrm>
            <a:off x="4112370" y="2299467"/>
            <a:ext cx="7268308" cy="3509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37879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1316</Words>
  <Application>Microsoft Office PowerPoint</Application>
  <PresentationFormat>Widescreen</PresentationFormat>
  <Paragraphs>188</Paragraphs>
  <Slides>21</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72 Black</vt:lpstr>
      <vt:lpstr>Arial</vt:lpstr>
      <vt:lpstr>Calibri</vt:lpstr>
      <vt:lpstr>Calibri (Body)</vt:lpstr>
      <vt:lpstr>Calibri Light</vt:lpstr>
      <vt:lpstr>Consolas</vt:lpstr>
      <vt:lpstr>Cooper Black</vt:lpstr>
      <vt:lpstr>Courier New</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devesh</cp:lastModifiedBy>
  <cp:revision>6</cp:revision>
  <dcterms:created xsi:type="dcterms:W3CDTF">2023-08-10T16:09:42Z</dcterms:created>
  <dcterms:modified xsi:type="dcterms:W3CDTF">2023-08-24T09:53:12Z</dcterms:modified>
</cp:coreProperties>
</file>